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42" r:id="rId3"/>
    <p:sldId id="344" r:id="rId4"/>
    <p:sldId id="367" r:id="rId5"/>
    <p:sldId id="334" r:id="rId6"/>
    <p:sldId id="368" r:id="rId7"/>
    <p:sldId id="369" r:id="rId8"/>
    <p:sldId id="370" r:id="rId9"/>
    <p:sldId id="371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4" r:id="rId21"/>
    <p:sldId id="385" r:id="rId22"/>
    <p:sldId id="386" r:id="rId23"/>
    <p:sldId id="383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7" r:id="rId34"/>
    <p:sldId id="398" r:id="rId35"/>
    <p:sldId id="36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46659B"/>
    <a:srgbClr val="F2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6B292A-0228-4277-898F-7508C1B27844}" v="2707" dt="2023-10-23T16:29:43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9063" autoAdjust="0"/>
  </p:normalViewPr>
  <p:slideViewPr>
    <p:cSldViewPr snapToGrid="0">
      <p:cViewPr varScale="1">
        <p:scale>
          <a:sx n="108" d="100"/>
          <a:sy n="108" d="100"/>
        </p:scale>
        <p:origin x="1096" y="1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D721B-048F-4AC0-ABBD-BB96F0F0A144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556B2-5400-409D-A512-67BB613FD3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75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801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716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824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482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560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822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6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789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63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494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23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72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076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069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54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855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73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692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45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194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建立了新基准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23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生成符合规范的文本的时候则会发出一个状态转换信号</a:t>
            </a:r>
            <a:endParaRPr lang="en-US" altLang="zh-CN" dirty="0"/>
          </a:p>
          <a:p>
            <a:r>
              <a:rPr lang="zh-CN" altLang="en-US" dirty="0"/>
              <a:t>如果 </a:t>
            </a:r>
            <a:r>
              <a:rPr lang="en" altLang="zh-CN" dirty="0" err="1"/>
              <a:t>ti</a:t>
            </a:r>
            <a:r>
              <a:rPr lang="en" altLang="zh-CN" dirty="0"/>
              <a:t> </a:t>
            </a:r>
            <a:r>
              <a:rPr lang="zh-CN" altLang="en-US" dirty="0"/>
              <a:t>以与有效状态 </a:t>
            </a:r>
            <a:r>
              <a:rPr lang="en" altLang="zh-CN" dirty="0" err="1"/>
              <a:t>sj</a:t>
            </a:r>
            <a:r>
              <a:rPr lang="en" altLang="zh-CN" dirty="0"/>
              <a:t> </a:t>
            </a:r>
            <a:r>
              <a:rPr lang="zh-CN" altLang="en-US" dirty="0"/>
              <a:t>相关联的提示字符串结尾，则代理已成功遵循规范</a:t>
            </a:r>
            <a:endParaRPr lang="en-US" altLang="zh-CN" dirty="0"/>
          </a:p>
          <a:p>
            <a:r>
              <a:rPr lang="zh-CN" altLang="en-US" dirty="0"/>
              <a:t>如果没遵循规范，则任意选择有校状态并强制其底层 </a:t>
            </a:r>
            <a:r>
              <a:rPr lang="en" altLang="zh-CN" dirty="0"/>
              <a:t>LLM </a:t>
            </a:r>
            <a:r>
              <a:rPr lang="zh-CN" altLang="en-US" dirty="0"/>
              <a:t>解码为其关联的提示字符串来执行状态转换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" altLang="zh-CN" dirty="0"/>
              <a:t>LLM</a:t>
            </a:r>
            <a:r>
              <a:rPr lang="zh-CN" altLang="en-US" dirty="0"/>
              <a:t>生成</a:t>
            </a:r>
            <a:r>
              <a:rPr lang="en" altLang="zh-CN" dirty="0" err="1"/>
              <a:t>ti</a:t>
            </a:r>
            <a:r>
              <a:rPr lang="zh-CN" altLang="en-US" dirty="0"/>
              <a:t>时，它可能会通过解码无效状态的提示文本来结束（例如，当它应该生成“</a:t>
            </a:r>
            <a:r>
              <a:rPr lang="en" altLang="zh-CN" dirty="0"/>
              <a:t>Action</a:t>
            </a:r>
            <a:r>
              <a:rPr lang="zh-CN" altLang="en" dirty="0"/>
              <a:t>：”</a:t>
            </a:r>
            <a:r>
              <a:rPr lang="zh-CN" altLang="en-US" dirty="0"/>
              <a:t>时生成“</a:t>
            </a:r>
            <a:r>
              <a:rPr lang="en" altLang="zh-CN" dirty="0"/>
              <a:t>Thought</a:t>
            </a:r>
            <a:r>
              <a:rPr lang="zh-CN" altLang="en" dirty="0"/>
              <a:t>：”）。</a:t>
            </a:r>
            <a:r>
              <a:rPr lang="zh-CN" altLang="en-US" dirty="0"/>
              <a:t>对于这些情况，错误状态的提示文本将从 </a:t>
            </a:r>
            <a:r>
              <a:rPr lang="en" altLang="zh-CN" dirty="0" err="1"/>
              <a:t>ti</a:t>
            </a:r>
            <a:r>
              <a:rPr lang="en" altLang="zh-CN" dirty="0"/>
              <a:t> </a:t>
            </a:r>
            <a:r>
              <a:rPr lang="zh-CN" altLang="en-US" dirty="0"/>
              <a:t>中删除，并强制执行到有效状态的状态转换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39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014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受到递归思维和换位思考的启发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376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受到递归思维和换位思考的启发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10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29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286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52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919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4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463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98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493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556B2-5400-409D-A512-67BB613FD3A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64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9F5D8-654C-40EE-8B2A-56A3CC696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07E519-4788-4A18-B8B0-B17CC7A0C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963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37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968" y="1846071"/>
            <a:ext cx="10150070" cy="2387600"/>
          </a:xfrm>
        </p:spPr>
        <p:txBody>
          <a:bodyPr/>
          <a:lstStyle/>
          <a:p>
            <a:r>
              <a:rPr lang="en-US" altLang="zh-CN" sz="6600" b="1" dirty="0">
                <a:latin typeface="STZhongsong" panose="02010600040101010101" pitchFamily="2" charset="-122"/>
                <a:ea typeface="STZhongsong" panose="02010600040101010101" pitchFamily="2" charset="-122"/>
              </a:rPr>
              <a:t>LLM-based Agents</a:t>
            </a:r>
            <a:r>
              <a:rPr lang="zh-CN" altLang="en-US" sz="6600" b="1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6600" b="1" dirty="0">
                <a:latin typeface="STZhongsong" panose="02010600040101010101" pitchFamily="2" charset="-122"/>
                <a:ea typeface="STZhongsong" panose="02010600040101010101" pitchFamily="2" charset="-122"/>
              </a:rPr>
              <a:t> Construction</a:t>
            </a:r>
            <a:endParaRPr lang="zh-CN" altLang="en-US" sz="6600" b="1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0F2B82-EF26-4CFA-A373-B138314AF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8719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分享人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: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邓竞成</a:t>
            </a:r>
            <a:endParaRPr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2023.10.31</a:t>
            </a:r>
            <a:endParaRPr lang="zh-CN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585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ITC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EFA734-FD49-9274-773D-2DF11D09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92" y="738004"/>
            <a:ext cx="7772400" cy="29064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314964" y="995754"/>
            <a:ext cx="3473266" cy="4192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effectLst/>
                <a:latin typeface="华文中宋" panose="02010600040101010101" pitchFamily="2" charset="-122"/>
                <a:cs typeface="Times New Roman" panose="02020603050405020304" pitchFamily="18" charset="0"/>
              </a:rPr>
              <a:t>ITC: Learning through Communication</a:t>
            </a: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b="1" dirty="0">
              <a:latin typeface="华文中宋" panose="02010600040101010101" pitchFamily="2" charset="-122"/>
              <a:ea typeface="STZhongsong" panose="020106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2-Phase: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1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）探索阶段，智能体与环境和其他智能体交互以收集不同的轨迹和反馈；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2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）训练阶段，根据这些轨迹更新智能体模型。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Adapting LLM Agents Through Communication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90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ITC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314964" y="995754"/>
            <a:ext cx="3473266" cy="4654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探索阶段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: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1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）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Monologue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：两个角色之间进行对话，同一个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扮演不同角色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2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）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Dialogue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：角色由不同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饰演，并且支持外部工具调用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3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）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Analogue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：一种师生风格的模式，教师角色可以直接提供奖励信号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Adapting LLM Agents Through Communication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568523-B07F-C282-8686-2D6F08FB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36" y="712319"/>
            <a:ext cx="7772400" cy="2037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09DBCD-288E-E1FB-0EF8-4FD8C1B4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231" y="2896988"/>
            <a:ext cx="7772400" cy="35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16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ITC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314963" y="995754"/>
            <a:ext cx="4067031" cy="4192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训练阶段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: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1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）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Language model Objective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：以无监督的方式学习历史轨迹以克隆其他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的行为或者预测环境反馈。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2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）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Reinforcement Objective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：通过由环境或者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teacher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提供的反馈信号来优化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Adapting LLM Agents Through Communication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E9AEC0-87C0-07B8-8A15-097F9E8E3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81" y="1934802"/>
            <a:ext cx="6007100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732902-B3B0-0E84-A30A-DAB697C9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068" y="3763229"/>
            <a:ext cx="7772400" cy="16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6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 err="1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Retroformer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576221" y="4034164"/>
            <a:ext cx="9992819" cy="188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Actor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：在时间步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从当前策略库中选择一个动作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并从环境中接收到一个反馈（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observation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）。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Retrospective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：在稀疏奖励信号下运行。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状态和记忆和环境的反馈均为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Prompt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文本。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Retroformer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: Retrospective Large Language Agents with Policy Gradient Optimization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A5FE06-7898-E3F4-792B-61E764C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62" y="995754"/>
            <a:ext cx="7772400" cy="279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6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 err="1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Retroformer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576221" y="4034164"/>
            <a:ext cx="9992819" cy="1422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优化对象：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Retrospective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避免直接对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LLM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进行微调，减少成本，符合实际。</a:t>
            </a:r>
          </a:p>
          <a:p>
            <a:pPr fontAlgn="auto">
              <a:lnSpc>
                <a:spcPct val="150000"/>
              </a:lnSpc>
            </a:pPr>
            <a:endParaRPr lang="zh-CN" altLang="en-US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Retroformer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: Retrospective Large Language Agents with Policy Gradient Optimization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A5FE06-7898-E3F4-792B-61E764C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62" y="995754"/>
            <a:ext cx="7772400" cy="279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9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 err="1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Retroformer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576221" y="4034164"/>
            <a:ext cx="9992819" cy="2867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32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32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3200" dirty="0">
                <a:latin typeface="STZhongsong" panose="02010600040101010101" pitchFamily="2" charset="-122"/>
                <a:ea typeface="STZhongsong" panose="02010600040101010101" pitchFamily="2" charset="-122"/>
              </a:rPr>
              <a:t>Module</a:t>
            </a:r>
            <a:r>
              <a:rPr lang="zh-CN" altLang="en-US" sz="32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lang="en-US" altLang="zh-CN" sz="3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短期记忆：动作、反馈等历史序列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长期记忆：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Reflection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response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Replay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buffer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：存储不同任务下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Retrospective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的提示和响应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3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Retroformer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: Retrospective Large Language Agents with Policy Gradient Optimization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A5FE06-7898-E3F4-792B-61E764C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62" y="995754"/>
            <a:ext cx="7772400" cy="279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2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 err="1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Retroformer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576221" y="4034164"/>
            <a:ext cx="9992819" cy="1238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3200" dirty="0">
                <a:latin typeface="STZhongsong" panose="02010600040101010101" pitchFamily="2" charset="-122"/>
                <a:ea typeface="STZhongsong" panose="02010600040101010101" pitchFamily="2" charset="-122"/>
              </a:rPr>
              <a:t>奖励函数：</a:t>
            </a:r>
            <a:endParaRPr lang="en-US" altLang="zh-CN" sz="32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使用 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f1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分数分级来评估生成的输出与预期答案的对齐情况。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Retroformer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: Retrospective Large Language Agents with Policy Gradient Optimization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A5FE06-7898-E3F4-792B-61E764C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62" y="995754"/>
            <a:ext cx="7772400" cy="279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34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 err="1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Retroformer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576221" y="4034164"/>
            <a:ext cx="9992819" cy="1422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目标：优化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Retrospective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RM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的期望行为：在接下来的尝试中可以改进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Actor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的输出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奖励信号：两次连续实验之间的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AM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输出差异可以作为迭代微调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RM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的奖励信号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Retroformer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: Retrospective Large Language Agents with Policy Gradient Optimization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A5FE06-7898-E3F4-792B-61E764C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62" y="995754"/>
            <a:ext cx="7772400" cy="279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4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 err="1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Retroformer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576221" y="4034164"/>
            <a:ext cx="9992819" cy="96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Instruction and Response Generation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Replay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buffer</a:t>
            </a:r>
          </a:p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Reflection Response Rating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：加入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Reflection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response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后，累积奖励的差值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Retroformer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: Retrospective Large Language Agents with Policy Gradient Optimization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A5FE06-7898-E3F4-792B-61E764C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62" y="995754"/>
            <a:ext cx="7772400" cy="27906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25B3FFC-EEC3-25D2-490B-6A43BB626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148" y="5376937"/>
            <a:ext cx="7645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 err="1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Retroformer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576221" y="4034164"/>
            <a:ext cx="9992819" cy="49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优化方法：按照标准的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RLHF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过程进行优化，并采用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PPO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算法。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Retroformer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: Retrospective Large Language Agents with Policy Gradient Optimization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ED1AB9-A77B-CA9F-FA65-4A61ECB4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30" y="1171996"/>
            <a:ext cx="7772400" cy="23068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FE3B0D-D17C-BDC8-1AE2-ABBC533D0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20" y="5020601"/>
            <a:ext cx="7772400" cy="8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4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FFB520FD-0689-4B37-B572-412F12603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0654" y="1229745"/>
            <a:ext cx="7588832" cy="2406310"/>
          </a:xfrm>
        </p:spPr>
        <p:txBody>
          <a:bodyPr/>
          <a:lstStyle/>
          <a:p>
            <a:pPr algn="l"/>
            <a:r>
              <a:rPr lang="zh-CN" altLang="en-US" sz="3200" b="1" dirty="0">
                <a:latin typeface="STZhongsong" panose="02010600040101010101" pitchFamily="2" charset="-122"/>
                <a:ea typeface="STZhongsong" panose="02010600040101010101" pitchFamily="2" charset="-122"/>
              </a:rPr>
              <a:t>邓竞成 </a:t>
            </a:r>
            <a:endParaRPr lang="en-US" altLang="zh-CN" sz="3200" b="1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l"/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计算所研一在读</a:t>
            </a:r>
            <a:endParaRPr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l"/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智能算法安全重点实验室（导师：庞亮）</a:t>
            </a:r>
            <a:endParaRPr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l"/>
            <a:endParaRPr lang="en-US" altLang="zh-CN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algn="l"/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研究方向：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Retrieval-Augmented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  <a:r>
              <a:rPr lang="zh-CN" altLang="en-US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-US" altLang="zh-CN" dirty="0">
                <a:latin typeface="STZhongsong" panose="02010600040101010101" pitchFamily="2" charset="-122"/>
                <a:ea typeface="STZhongsong" panose="02010600040101010101" pitchFamily="2" charset="-122"/>
              </a:rPr>
              <a:t>AI Agents</a:t>
            </a:r>
            <a:endParaRPr lang="zh-CN" altLang="en-US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pic>
        <p:nvPicPr>
          <p:cNvPr id="3" name="图片 2" descr="山上的人&#10;&#10;描述已自动生成">
            <a:extLst>
              <a:ext uri="{FF2B5EF4-FFF2-40B4-BE49-F238E27FC236}">
                <a16:creationId xmlns:a16="http://schemas.microsoft.com/office/drawing/2014/main" id="{CEE58460-247D-33DD-0A17-DD9EC99E79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7"/>
          <a:stretch/>
        </p:blipFill>
        <p:spPr>
          <a:xfrm>
            <a:off x="687614" y="914400"/>
            <a:ext cx="2741386" cy="32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24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TWOSOME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851577"/>
            <a:ext cx="10493915" cy="188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TWOSOME</a:t>
            </a:r>
            <a:r>
              <a:rPr lang="zh-CN" altLang="en-US" sz="20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策略生成、</a:t>
            </a:r>
            <a:r>
              <a:rPr lang="en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ACTION PROMPT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标准化技术和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PPO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框架下的参数高效训练方法。</a:t>
            </a: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策略生成：将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Observation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prompt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Action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prompt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拼接起来，得到每个可能动作的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token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概率，经过</a:t>
            </a:r>
            <a:r>
              <a:rPr lang="en-US" altLang="zh-CN" sz="2000" dirty="0" err="1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softmax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操作后获得最终动作概率。</a:t>
            </a:r>
            <a:endParaRPr lang="zh-CN" altLang="en-US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10577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TRUE KNOWLEDGE COMES FROM PRACTICE: ALIGNING LLMS WITH EMBODIED ENVIRONMENTS VIA REINFORCEMENT LEARNING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CE9EDC-1D51-7F26-18C0-9A0A80AF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08" y="3662606"/>
            <a:ext cx="7772400" cy="19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5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TWOSOME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851577"/>
            <a:ext cx="10577042" cy="4654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TWOSOME</a:t>
            </a:r>
            <a:r>
              <a:rPr lang="zh-CN" altLang="en-US" sz="20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策略生成、</a:t>
            </a:r>
            <a:r>
              <a:rPr lang="en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ACTION PROMPT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标准化技术和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PPO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框架下的参数高效训练方法。</a:t>
            </a: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ACTION PROMPT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标准化技术：</a:t>
            </a:r>
            <a:r>
              <a:rPr lang="en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ACTION PROMPT</a:t>
            </a:r>
            <a:r>
              <a:rPr lang="zh-CN" altLang="e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的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长度会影响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action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的概率，但是如果让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action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的长度相同的话，会破坏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action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的合理性。因此提出</a:t>
            </a:r>
            <a:r>
              <a:rPr lang="en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token normalization </a:t>
            </a:r>
            <a:r>
              <a:rPr lang="zh-CN" altLang="e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word normalization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token normalization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：概率除以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token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数量。</a:t>
            </a: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word normalization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：概率除以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word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数量。</a:t>
            </a: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10577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TRUE KNOWLEDGE COMES FROM PRACTICE: ALIGNING LLMS WITH EMBODIED ENVIRONMENTS VIA REINFORCEMENT LEARNING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114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TWOSOME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851577"/>
            <a:ext cx="6681936" cy="32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TWOSOME</a:t>
            </a:r>
            <a:r>
              <a:rPr lang="zh-CN" altLang="en-US" sz="20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策略生成、</a:t>
            </a:r>
            <a:r>
              <a:rPr lang="en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ACTION PROMPT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标准化技术和</a:t>
            </a: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PPO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框架下的参数高效训练方法。</a:t>
            </a: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PARAMETER-EFFICIENT PPO FINETUNING</a:t>
            </a:r>
            <a:r>
              <a:rPr lang="zh-CN" altLang="en-US" sz="2000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endParaRPr lang="en-US" altLang="zh-CN" sz="2000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Actor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由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LLaMA-7B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LoRA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层组成，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Critic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model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由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LLaMA-7B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外加一个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MLP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层组成。</a:t>
            </a:r>
            <a:r>
              <a:rPr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LoRA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中的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dropout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被关闭。仅更新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MLP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LoRA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层的参数。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10577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TRUE KNOWLEDGE COMES FROM PRACTICE: ALIGNING LLMS WITH EMBODIED ENVIRONMENTS VIA REINFORCEMENT LEARNING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83BC26-927A-DFAC-A05F-E2787E5B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24" y="1706286"/>
            <a:ext cx="4051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3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CLIN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910954"/>
            <a:ext cx="9992819" cy="96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例子：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CLIN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在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Env1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中进行实验，获得反馈之后在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Env1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中的第二次实验成功，因此将这个抽像的成功模式存储到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当中，从而帮助在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Env3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当中的实验。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CLIN: A Continually Learning Language Agent for Rapid Task Adaptation and Generalization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2DDCF7-C9D1-E3DB-1D42-77A596A58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37" y="2388677"/>
            <a:ext cx="7772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11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CLIN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910954"/>
            <a:ext cx="9992819" cy="326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CLIN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：由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、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Controller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、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Executor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generator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构成。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：持久的、动态的句子集合，从过去的经验中获得，表达高层次的因果抽象。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Controller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：根据任务，历史动作序列和从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中检索到的句子作为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prompt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，输出下一个目标。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CLIN: A Continually Learning Language Agent for Rapid Task Adaptation and Generalization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3BA73-AB04-1710-49F5-FDFFF4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3293620"/>
            <a:ext cx="7772400" cy="287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50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CLIN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910954"/>
            <a:ext cx="9992819" cy="234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CLIN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：由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、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Controller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、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Executor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generator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构成。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Executor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：将目标转换为动作。在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prompt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中包含可能的动作集合，如果输出不正确则根据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embedding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相似度找到最相似的动作。可以设定相似阈值和最大重试次数。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CLIN: A Continually Learning Language Agent for Rapid Task Adaptation and Generalization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3BA73-AB04-1710-49F5-FDFFF4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3293620"/>
            <a:ext cx="7772400" cy="287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7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CLIN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910954"/>
            <a:ext cx="6266299" cy="280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CLIN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：由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、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Controller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、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Executor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generator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构成。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Memory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generator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：每次试验结束时（完成或失败），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CLIN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使用内存生成器来创建或更新其内存（通过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prompt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以因果抽象的形式生成）。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CLIN: A Continually Learning Language Agent for Rapid Task Adaptation and Generalization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33BA73-AB04-1710-49F5-FDFFF4CE8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8" y="3718774"/>
            <a:ext cx="6862948" cy="25421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C85ED1E-6C05-D32D-72B3-D4093AC6D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99" y="675662"/>
            <a:ext cx="5102575" cy="58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38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68" y="2143614"/>
            <a:ext cx="10150070" cy="1789758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其他角度的</a:t>
            </a:r>
            <a:r>
              <a:rPr lang="en-US" altLang="zh-CN" sz="48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48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构造方法</a:t>
            </a:r>
            <a:endParaRPr lang="en-US" altLang="zh-CN" sz="4800" b="1" i="0" dirty="0">
              <a:solidFill>
                <a:srgbClr val="101214"/>
              </a:solidFill>
              <a:effectLst/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92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从其它角度</a:t>
            </a:r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222222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ADAPTIVE ENVIRONMENTAL MODELING </a:t>
            </a:r>
            <a:endParaRPr lang="en-US" altLang="zh-CN" sz="2400" b="1" dirty="0">
              <a:solidFill>
                <a:srgbClr val="121212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910954"/>
            <a:ext cx="11859201" cy="4654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Motivation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：现有的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框架没有考虑动态环境，比如在线购物等交互式的动态场景。人工维护环境耗费成本高，语言代理是否能够自主地、自适应地对新环境进行建模？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Mehtod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Pre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-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Task Environment Exploration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In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-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Task Environment Update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Pre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-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Task Environment Exploration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：采用贪婪的探索策略，利用代理作为评估者，根据当前的观察和可行的行动来最佳地探索环境信息（递归执行），最终建立初始环境表示。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In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-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Task Environment Update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：在整个任务解决过程中制定的轨迹被用来不断完善代理的环境表征，包括新发现的路径等。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ADAPTIVE ENVIRONMENTAL MODELING FOR TASKORIENTED LANGUAGE AGENTS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81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从其它角度</a:t>
            </a:r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LTL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910954"/>
            <a:ext cx="11859201" cy="234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Motivation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：为了适配各类任务，现有的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框架种类繁多，所以想通过提出一个简约的高级生成框架来简化构建代理的过程，从而减轻设计和实现新代理的难度。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Method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：提出一种声明性的框架，由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linear temporal logic (LTL)</a:t>
            </a:r>
            <a:r>
              <a:rPr lang="zh-CN" altLang="e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来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指定代理的行为。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LTL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规范用于定义受约束的解码器，以确保基于 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LLM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的代理以符合用户期望的方式执行步骤。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Formally Specifying the High-Level Behavior of LLM-Based Agents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6F0DA6-23BF-2238-7CB6-751AAFE5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275" y="3353780"/>
            <a:ext cx="5881906" cy="30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7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121212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目录</a:t>
            </a:r>
            <a:endParaRPr lang="en-US" altLang="zh-CN" sz="4400" b="1" dirty="0">
              <a:solidFill>
                <a:srgbClr val="121212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655E2B-690F-49AF-B1B5-15EE70E0CC79}"/>
              </a:ext>
            </a:extLst>
          </p:cNvPr>
          <p:cNvSpPr txBox="1"/>
          <p:nvPr/>
        </p:nvSpPr>
        <p:spPr>
          <a:xfrm>
            <a:off x="1316449" y="1307811"/>
            <a:ext cx="66162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ea1ChsPeriod"/>
            </a:pP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LLM-based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构造的发展趋势</a:t>
            </a:r>
            <a:endParaRPr lang="en-US" altLang="zh-CN" sz="2400" b="1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buAutoNum type="ea1ChsPeriod"/>
            </a:pPr>
            <a:endParaRPr lang="en-US" altLang="zh-CN" sz="2400" b="1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buAutoNum type="ea1ChsPeriod"/>
            </a:pPr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 利用环境反馈信号优化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</a:p>
          <a:p>
            <a:pPr marL="342900" indent="-342900">
              <a:buAutoNum type="ea1ChsPeriod"/>
            </a:pPr>
            <a:endParaRPr lang="en-US" altLang="zh-CN" sz="2400" b="1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buAutoNum type="ea1ChsPeriod"/>
            </a:pP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其他角度的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构造方法</a:t>
            </a:r>
            <a:endParaRPr lang="en-US" altLang="zh-CN" sz="2400" b="1" i="0" dirty="0">
              <a:solidFill>
                <a:srgbClr val="101214"/>
              </a:solidFill>
              <a:effectLst/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buAutoNum type="ea1ChsPeriod"/>
            </a:pPr>
            <a:endParaRPr lang="en-US" altLang="zh-CN" sz="2400" b="1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buAutoNum type="ea1ChsPeriod"/>
            </a:pPr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 总结</a:t>
            </a:r>
            <a:endParaRPr lang="en-US" altLang="zh-CN" sz="2400" b="1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342900" indent="-342900">
              <a:buAutoNum type="ea1ChsPeriod"/>
            </a:pPr>
            <a:endParaRPr lang="en-US" altLang="zh-CN" sz="2400" b="1" i="0" dirty="0">
              <a:solidFill>
                <a:srgbClr val="101214"/>
              </a:solidFill>
              <a:effectLst/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122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从其它角度</a:t>
            </a:r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RECON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217628" y="910954"/>
            <a:ext cx="11859201" cy="1422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Motivation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：探究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LLM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在欺骗环境下的应对能力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ReCon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Formulation</a:t>
            </a:r>
            <a:r>
              <a:rPr lang="zh-CN" altLang="e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Refinement contemplation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AVALON’S GAME OF THOUGHTS: BATTLE AGAINST DECEPTION THROUGH RECURSIVE CONTEMPLATION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CAC498-DB9D-C369-8F90-BBA44744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81" y="2512895"/>
            <a:ext cx="7772400" cy="38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60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从其它角度</a:t>
            </a:r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RECON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166399" y="910953"/>
            <a:ext cx="11859201" cy="1884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Formulation contemplation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（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First-order Perspective Transition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）：智能体试图从自己的角度推断其他人可能在想什么。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Refinement contemplation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（</a:t>
            </a:r>
            <a:r>
              <a:rPr lang="en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Second-Order Perspective Transition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）：换位思考，从其他视角提炼生成的内容。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AVALON’S GAME OF THOUGHTS: BATTLE AGAINST DECEPTION THROUGH RECURSIVE CONTEMPLATION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CAC498-DB9D-C369-8F90-BBA44744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588" y="2957466"/>
            <a:ext cx="7231083" cy="35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8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从其它角度</a:t>
            </a:r>
            <a:r>
              <a:rPr lang="zh-CN" altLang="en-US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优化</a:t>
            </a:r>
            <a:r>
              <a:rPr lang="en-US" altLang="zh-CN" sz="24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LUMOS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C11FEF-B512-42F7-0A88-F0723D04918B}"/>
              </a:ext>
            </a:extLst>
          </p:cNvPr>
          <p:cNvSpPr txBox="1"/>
          <p:nvPr/>
        </p:nvSpPr>
        <p:spPr>
          <a:xfrm>
            <a:off x="166399" y="910953"/>
            <a:ext cx="11859201" cy="96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Motivation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：参数量大的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可以解决很多复杂任务，以较少参数量的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LLM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为核心的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能否同样有效？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0DF54E-57E4-80C0-3CDB-EEF2A93146E8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LUMOS: LANGUAGE AGENTS WITH UNIFIED FORMATS, MODULAR DESIGN, AND OPEN-SOURCE LLMS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DE21FB-E507-FEA6-338B-623CCBDC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692" y="1872114"/>
            <a:ext cx="5651500" cy="4432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CA20BF-1757-BCBD-D0AD-FBBCF237BA64}"/>
              </a:ext>
            </a:extLst>
          </p:cNvPr>
          <p:cNvSpPr txBox="1"/>
          <p:nvPr/>
        </p:nvSpPr>
        <p:spPr>
          <a:xfrm>
            <a:off x="217628" y="2097437"/>
            <a:ext cx="5676681" cy="4192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LUMOS 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One-time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和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iterative</a:t>
            </a: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Planning Module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：分解任务形成子目标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Grounding Module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：子目标转换为更低级的可执行操作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Execution Module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：将动作解析为一系列外部工具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552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68" y="2143614"/>
            <a:ext cx="10150070" cy="1789758"/>
          </a:xfrm>
        </p:spPr>
        <p:txBody>
          <a:bodyPr/>
          <a:lstStyle/>
          <a:p>
            <a:r>
              <a:rPr lang="zh-CN" altLang="en-US" sz="48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总结</a:t>
            </a:r>
            <a:endParaRPr lang="en-US" altLang="zh-CN" sz="4800" b="1" i="0" dirty="0">
              <a:solidFill>
                <a:srgbClr val="101214"/>
              </a:solidFill>
              <a:effectLst/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19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总结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CA20BF-1757-BCBD-D0AD-FBBCF237BA64}"/>
              </a:ext>
            </a:extLst>
          </p:cNvPr>
          <p:cNvSpPr txBox="1"/>
          <p:nvPr/>
        </p:nvSpPr>
        <p:spPr>
          <a:xfrm>
            <a:off x="217628" y="902525"/>
            <a:ext cx="9959525" cy="373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1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、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：规划能力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-&gt;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工具使用能力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-&gt;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反思能力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-&gt;Continuous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 err="1">
                <a:latin typeface="STZhongsong" panose="02010600040101010101" pitchFamily="2" charset="-122"/>
                <a:ea typeface="STZhongsong" panose="02010600040101010101" pitchFamily="2" charset="-122"/>
              </a:rPr>
              <a:t>learnning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?</a:t>
            </a: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2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、核心是如何获取环境的正负反馈信号来优化自己。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3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、统一框架、建模动态环境以及递归反思等也让</a:t>
            </a:r>
            <a:r>
              <a:rPr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框架更加完善。</a:t>
            </a: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15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FB6E8FF1-F612-451D-9990-B38437431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965" y="1959547"/>
            <a:ext cx="10150070" cy="1789758"/>
          </a:xfrm>
        </p:spPr>
        <p:txBody>
          <a:bodyPr/>
          <a:lstStyle/>
          <a:p>
            <a:r>
              <a:rPr lang="en-US" altLang="zh-CN" sz="6600" b="1" dirty="0">
                <a:latin typeface="STZhongsong" panose="02010600040101010101" pitchFamily="2" charset="-122"/>
                <a:ea typeface="STZhongsong" panose="02010600040101010101" pitchFamily="2" charset="-122"/>
              </a:rPr>
              <a:t>Thanks</a:t>
            </a:r>
            <a:r>
              <a:rPr lang="zh-CN" altLang="en-US" sz="6600" b="1" dirty="0">
                <a:latin typeface="STZhongsong" panose="02010600040101010101" pitchFamily="2" charset="-122"/>
                <a:ea typeface="STZhongsong" panose="02010600040101010101" pitchFamily="2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61781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68" y="2143614"/>
            <a:ext cx="10150070" cy="1789758"/>
          </a:xfrm>
        </p:spPr>
        <p:txBody>
          <a:bodyPr/>
          <a:lstStyle/>
          <a:p>
            <a:r>
              <a:rPr lang="en-US" altLang="zh-CN" sz="48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LLM-based</a:t>
            </a:r>
            <a:r>
              <a:rPr lang="zh-CN" altLang="en-US" sz="48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48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48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构造的发展趋势</a:t>
            </a:r>
            <a:endParaRPr lang="en-US" altLang="zh-CN" sz="4800" b="1" dirty="0">
              <a:solidFill>
                <a:srgbClr val="101214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47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LLM-based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的构造：概念定义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655E2B-690F-49AF-B1B5-15EE70E0CC79}"/>
              </a:ext>
            </a:extLst>
          </p:cNvPr>
          <p:cNvSpPr txBox="1"/>
          <p:nvPr/>
        </p:nvSpPr>
        <p:spPr>
          <a:xfrm>
            <a:off x="314964" y="995754"/>
            <a:ext cx="11037846" cy="363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：智能代理Agent是以智能方式行事的代理；它感知环境，自主采取行动以实现目标，</a:t>
            </a:r>
            <a:r>
              <a:rPr lang="zh-CN" altLang="en-US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并可以通过学习或获取知识来提高其性能。</a:t>
            </a: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600" dirty="0">
              <a:latin typeface="STZhongsong" panose="02010600040101010101" pitchFamily="2" charset="-122"/>
              <a:ea typeface="STZhongsong" panose="02010600040101010101" pitchFamily="2" charset="-122"/>
              <a:cs typeface="Times New Roman Regular" panose="02020603050405020304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LLM-based Agent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：即Agent基于大语言模型进行思考规划，获取信息，并从大模型与外界学习知识并自学习与利用。多智能体Multi-Agent则是可以通过多个Agent进行协作配合完成更复杂的工作。</a:t>
            </a:r>
          </a:p>
          <a:p>
            <a:pPr marL="0" indent="0" algn="ctr" fontAlgn="auto">
              <a:lnSpc>
                <a:spcPct val="150000"/>
              </a:lnSpc>
              <a:buNone/>
            </a:pPr>
            <a:r>
              <a:rPr lang="en-US" altLang="zh-CN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Agent = </a:t>
            </a:r>
            <a:r>
              <a:rPr lang="en-US" altLang="zh-CN" sz="2000" b="1" dirty="0" err="1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LLM+Memory</a:t>
            </a:r>
            <a:r>
              <a:rPr lang="en-US" altLang="zh-CN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+</a:t>
            </a:r>
            <a:r>
              <a:rPr lang="zh-CN" altLang="en-US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规划</a:t>
            </a:r>
            <a:r>
              <a:rPr lang="en-US" altLang="zh-CN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+</a:t>
            </a:r>
            <a:r>
              <a:rPr lang="zh-CN" altLang="en-US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工具</a:t>
            </a: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2000" b="1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28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LLM-based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的构造：概念定义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655E2B-690F-49AF-B1B5-15EE70E0CC79}"/>
              </a:ext>
            </a:extLst>
          </p:cNvPr>
          <p:cNvSpPr txBox="1"/>
          <p:nvPr/>
        </p:nvSpPr>
        <p:spPr>
          <a:xfrm>
            <a:off x="314964" y="995754"/>
            <a:ext cx="11037846" cy="499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Times New Roman Regular" panose="02020603050405020304" charset="0"/>
              </a:rPr>
              <a:t>《A Survey on Large Language Model based Autonomous Agents》</a:t>
            </a:r>
          </a:p>
        </p:txBody>
      </p:sp>
      <p:pic>
        <p:nvPicPr>
          <p:cNvPr id="2" name="内容占位符 2">
            <a:extLst>
              <a:ext uri="{FF2B5EF4-FFF2-40B4-BE49-F238E27FC236}">
                <a16:creationId xmlns:a16="http://schemas.microsoft.com/office/drawing/2014/main" id="{502F4DAC-0196-1CBD-D1D4-4EF708DC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17" y="1495186"/>
            <a:ext cx="9050020" cy="42024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B1C66D-3A18-355C-24A4-5E81197A0246}"/>
              </a:ext>
            </a:extLst>
          </p:cNvPr>
          <p:cNvSpPr txBox="1"/>
          <p:nvPr/>
        </p:nvSpPr>
        <p:spPr>
          <a:xfrm>
            <a:off x="217628" y="6503477"/>
            <a:ext cx="9701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Wang L, Ma C, Feng X, et al. A survey on large language model based autonomous agents[J].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arXiv:2308.11432, 2023.</a:t>
            </a:r>
            <a:endParaRPr lang="zh-CN" altLang="en-US" sz="12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2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LLM-based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的构造：发展趋势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7C751E-29EA-4E05-1024-F3227B1D9766}"/>
              </a:ext>
            </a:extLst>
          </p:cNvPr>
          <p:cNvSpPr txBox="1"/>
          <p:nvPr/>
        </p:nvSpPr>
        <p:spPr>
          <a:xfrm>
            <a:off x="314964" y="995754"/>
            <a:ext cx="11037846" cy="4192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1</a:t>
            </a:r>
            <a:r>
              <a:rPr lang="zh-CN" altLang="en-US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、引入规划模块。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如</a:t>
            </a:r>
            <a:r>
              <a:rPr lang="en-US" altLang="zh-CN" sz="2000" dirty="0" err="1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CoT</a:t>
            </a:r>
            <a:r>
              <a:rPr lang="zh-CN" altLang="zh-CN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提示模型逐步思考，将复杂的任务分解为更小、更简单的步骤。</a:t>
            </a:r>
            <a:endParaRPr lang="en-US" altLang="zh-CN" sz="2000" dirty="0">
              <a:effectLst/>
              <a:latin typeface="STZhongsong" panose="02010600040101010101" pitchFamily="2" charset="-122"/>
              <a:ea typeface="STZhongsong" panose="020106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b="1" dirty="0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、引入推理和行动模块。</a:t>
            </a:r>
            <a:r>
              <a:rPr lang="zh-CN" altLang="en-US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如</a:t>
            </a:r>
            <a:r>
              <a:rPr lang="en-US" altLang="zh-CN" sz="2000" dirty="0" err="1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ReAct</a:t>
            </a:r>
            <a:r>
              <a:rPr lang="zh-CN" altLang="en-US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拓展了</a:t>
            </a:r>
            <a:r>
              <a:rPr lang="en-US" altLang="zh-CN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LLM</a:t>
            </a:r>
            <a:r>
              <a:rPr lang="zh-CN" altLang="en-US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的</a:t>
            </a:r>
            <a:r>
              <a:rPr lang="en-US" altLang="zh-CN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Action</a:t>
            </a:r>
            <a:r>
              <a:rPr lang="zh-CN" altLang="en-US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Space</a:t>
            </a:r>
            <a:r>
              <a:rPr lang="zh-CN" altLang="en-US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。</a:t>
            </a:r>
            <a:endParaRPr lang="en-US" altLang="zh-CN" sz="2000" dirty="0">
              <a:effectLst/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b="1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3</a:t>
            </a:r>
            <a:r>
              <a:rPr lang="zh-CN" altLang="en-US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、引入工具。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通过使用外部工具来解决交互式环境中的问题，如</a:t>
            </a:r>
            <a:r>
              <a:rPr lang="zh-CN" altLang="zh-CN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使用检索到的知识、数学工具、和代码解释器。</a:t>
            </a:r>
            <a:r>
              <a:rPr lang="zh-CN" altLang="zh-CN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endParaRPr lang="en-US" altLang="zh-CN" sz="2000" dirty="0">
              <a:effectLst/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b="1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4</a:t>
            </a:r>
            <a:r>
              <a:rPr lang="zh-CN" altLang="en-US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、引入记忆和反思机制。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如</a:t>
            </a:r>
            <a:r>
              <a:rPr lang="en-US" altLang="zh-CN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Self-Refine</a:t>
            </a:r>
            <a:r>
              <a:rPr lang="zh-CN" altLang="zh-CN" sz="2000" dirty="0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 err="1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Reflexion</a:t>
            </a:r>
            <a:r>
              <a:rPr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，采用自我反思的框架从之前的案例中进行学习。</a:t>
            </a:r>
            <a:endParaRPr lang="zh-CN" altLang="en-US" sz="2000" b="1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126390DE-F24E-26C4-3233-3519509FE028}"/>
              </a:ext>
            </a:extLst>
          </p:cNvPr>
          <p:cNvSpPr/>
          <p:nvPr/>
        </p:nvSpPr>
        <p:spPr>
          <a:xfrm>
            <a:off x="2897187" y="4913725"/>
            <a:ext cx="5168347" cy="1722783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928FC6-EB5B-9F27-4FA9-1134F48F9906}"/>
              </a:ext>
            </a:extLst>
          </p:cNvPr>
          <p:cNvSpPr txBox="1"/>
          <p:nvPr/>
        </p:nvSpPr>
        <p:spPr>
          <a:xfrm>
            <a:off x="3807800" y="5265710"/>
            <a:ext cx="3638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现有的</a:t>
            </a:r>
            <a:r>
              <a:rPr kumimoji="1" lang="en-US" altLang="zh-CN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kumimoji="1" lang="zh-CN" altLang="en-US" sz="2000" dirty="0">
                <a:latin typeface="STZhongsong" panose="02010600040101010101" pitchFamily="2" charset="-122"/>
                <a:ea typeface="STZhongsong" panose="02010600040101010101" pitchFamily="2" charset="-122"/>
              </a:rPr>
              <a:t>框架真的可以通过环境奖励信号来完善自己吗？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453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5C7AA76-FE51-463C-BC3E-336A29C928CE}"/>
              </a:ext>
            </a:extLst>
          </p:cNvPr>
          <p:cNvSpPr txBox="1"/>
          <p:nvPr/>
        </p:nvSpPr>
        <p:spPr>
          <a:xfrm>
            <a:off x="89991" y="103004"/>
            <a:ext cx="118592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LLM-based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 </a:t>
            </a:r>
            <a:r>
              <a:rPr lang="en-US" altLang="zh-CN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101214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的构造：存在的问题</a:t>
            </a:r>
            <a:endParaRPr lang="en-US" altLang="zh-CN" sz="2400" b="1" dirty="0">
              <a:solidFill>
                <a:srgbClr val="121212"/>
              </a:solidFill>
              <a:latin typeface="-apple-syste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7C751E-29EA-4E05-1024-F3227B1D9766}"/>
              </a:ext>
            </a:extLst>
          </p:cNvPr>
          <p:cNvSpPr txBox="1"/>
          <p:nvPr/>
        </p:nvSpPr>
        <p:spPr>
          <a:xfrm>
            <a:off x="314964" y="995754"/>
            <a:ext cx="11037846" cy="4654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1</a:t>
            </a:r>
            <a:r>
              <a:rPr lang="zh-CN" altLang="en-US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、</a:t>
            </a:r>
            <a:r>
              <a:rPr lang="en-US" altLang="zh-CN" sz="2000" dirty="0">
                <a:effectLst/>
                <a:latin typeface="华文中宋" panose="02010600040101010101" pitchFamily="2" charset="-122"/>
                <a:cs typeface="Times New Roman" panose="02020603050405020304" pitchFamily="18" charset="0"/>
              </a:rPr>
              <a:t>ICL </a:t>
            </a:r>
            <a:r>
              <a:rPr lang="zh-CN" altLang="zh-CN" sz="2000" dirty="0">
                <a:effectLst/>
                <a:ea typeface="华文中宋" panose="02010600040101010101" pitchFamily="2" charset="-122"/>
                <a:cs typeface="Times New Roman" panose="02020603050405020304" pitchFamily="18" charset="0"/>
              </a:rPr>
              <a:t>利用少样本提示作为短期</a:t>
            </a:r>
            <a:r>
              <a:rPr lang="en-US" altLang="zh-CN" sz="2000" dirty="0">
                <a:effectLst/>
                <a:ea typeface="华文中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effectLst/>
                <a:ea typeface="华文中宋" panose="02010600040101010101" pitchFamily="2" charset="-122"/>
                <a:cs typeface="Times New Roman" panose="02020603050405020304" pitchFamily="18" charset="0"/>
              </a:rPr>
              <a:t>长期</a:t>
            </a:r>
            <a:r>
              <a:rPr lang="zh-CN" altLang="zh-CN" sz="2000" dirty="0">
                <a:effectLst/>
                <a:ea typeface="华文中宋" panose="02010600040101010101" pitchFamily="2" charset="-122"/>
                <a:cs typeface="Times New Roman" panose="02020603050405020304" pitchFamily="18" charset="0"/>
              </a:rPr>
              <a:t>记忆的一种形式，以适应智能体在推理过程中的特定任务能力</a:t>
            </a:r>
            <a:r>
              <a:rPr lang="zh-CN" altLang="en-US" sz="2000" dirty="0"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dirty="0">
              <a:latin typeface="STZhongsong" panose="02010600040101010101" pitchFamily="2" charset="-122"/>
              <a:ea typeface="STZhongsong" panose="0201060004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 b="1" dirty="0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effectLst/>
                <a:latin typeface="STZhongsong" panose="02010600040101010101" pitchFamily="2" charset="-122"/>
                <a:ea typeface="STZhongsong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effectLst/>
                <a:latin typeface="华文中宋" panose="02010600040101010101" pitchFamily="2" charset="-122"/>
                <a:cs typeface="Times New Roman" panose="02020603050405020304" pitchFamily="18" charset="0"/>
              </a:rPr>
              <a:t>SFT </a:t>
            </a:r>
            <a:r>
              <a:rPr lang="zh-CN" altLang="zh-CN" sz="2000" dirty="0">
                <a:effectLst/>
                <a:ea typeface="华文中宋" panose="02010600040101010101" pitchFamily="2" charset="-122"/>
                <a:cs typeface="Times New Roman" panose="02020603050405020304" pitchFamily="18" charset="0"/>
              </a:rPr>
              <a:t>通常需要高质量的监督训练数据来进行领域适应。</a:t>
            </a:r>
            <a:r>
              <a:rPr lang="zh-CN" altLang="zh-CN" sz="2000" dirty="0">
                <a:effectLst/>
              </a:rPr>
              <a:t> </a:t>
            </a:r>
            <a:endParaRPr lang="en-US" altLang="zh-CN" sz="2000" dirty="0">
              <a:effectLst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b="1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b="1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3</a:t>
            </a:r>
            <a:r>
              <a:rPr lang="zh-CN" altLang="en-US" sz="2000" b="1" dirty="0">
                <a:latin typeface="STZhongsong" panose="02010600040101010101" pitchFamily="2" charset="-122"/>
                <a:ea typeface="STZhongsong" panose="02010600040101010101" pitchFamily="2" charset="-122"/>
                <a:cs typeface="仿宋_GB2312" charset="0"/>
              </a:rPr>
              <a:t>、</a:t>
            </a:r>
            <a:r>
              <a:rPr lang="zh-CN" altLang="zh-CN" sz="2000" kern="100" dirty="0">
                <a:effectLst/>
                <a:latin typeface="DengXian" panose="0201060003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这两种方法都没有利用与环境和外部工具交互过程中的丰富反馈（即正</a:t>
            </a:r>
            <a:r>
              <a:rPr lang="en-US" altLang="zh-CN" sz="2000" kern="100" dirty="0">
                <a:effectLst/>
                <a:latin typeface="DengXian" panose="0201060003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2000" kern="100" dirty="0">
                <a:effectLst/>
                <a:latin typeface="DengXian" panose="0201060003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负奖励、错误消息等）来进行持续训练。</a:t>
            </a:r>
            <a:endParaRPr lang="zh-CN" altLang="zh-CN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en-US" altLang="zh-CN" sz="2000" b="1" dirty="0">
              <a:latin typeface="STZhongsong" panose="02010600040101010101" pitchFamily="2" charset="-122"/>
              <a:ea typeface="STZhongsong" panose="02010600040101010101" pitchFamily="2" charset="-122"/>
              <a:cs typeface="仿宋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71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53FAD-1A46-4C5F-821B-E985B9503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68" y="2143614"/>
            <a:ext cx="10150070" cy="1789758"/>
          </a:xfrm>
        </p:spPr>
        <p:txBody>
          <a:bodyPr/>
          <a:lstStyle/>
          <a:p>
            <a:r>
              <a:rPr lang="zh-CN" altLang="en-US" sz="48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利用环境反馈信号优化</a:t>
            </a:r>
            <a:r>
              <a:rPr lang="en-US" altLang="zh-CN" sz="4800" b="1" i="0" dirty="0">
                <a:solidFill>
                  <a:srgbClr val="101214"/>
                </a:solidFill>
                <a:effectLst/>
                <a:latin typeface="STZhongsong" panose="02010600040101010101" pitchFamily="2" charset="-122"/>
                <a:ea typeface="STZhongsong" panose="02010600040101010101" pitchFamily="2" charset="-122"/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460823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4567</TotalTime>
  <Words>2158</Words>
  <Application>Microsoft Macintosh PowerPoint</Application>
  <PresentationFormat>宽屏</PresentationFormat>
  <Paragraphs>218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-apple-system</vt:lpstr>
      <vt:lpstr>DengXian</vt:lpstr>
      <vt:lpstr>DengXian</vt:lpstr>
      <vt:lpstr>等线 Light</vt:lpstr>
      <vt:lpstr>STZhongsong</vt:lpstr>
      <vt:lpstr>STZhongsong</vt:lpstr>
      <vt:lpstr>Arial</vt:lpstr>
      <vt:lpstr>Office 主题​​</vt:lpstr>
      <vt:lpstr>LLM-based Agents： Construction</vt:lpstr>
      <vt:lpstr>PowerPoint 演示文稿</vt:lpstr>
      <vt:lpstr>PowerPoint 演示文稿</vt:lpstr>
      <vt:lpstr>LLM-based Agent构造的发展趋势</vt:lpstr>
      <vt:lpstr>PowerPoint 演示文稿</vt:lpstr>
      <vt:lpstr>PowerPoint 演示文稿</vt:lpstr>
      <vt:lpstr>PowerPoint 演示文稿</vt:lpstr>
      <vt:lpstr>PowerPoint 演示文稿</vt:lpstr>
      <vt:lpstr>利用环境反馈信号优化Agent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其他角度的Agent构造方法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Thanks！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方法大调研</dc:title>
  <dc:creator>sheng leheng</dc:creator>
  <cp:lastModifiedBy>office user</cp:lastModifiedBy>
  <cp:revision>117</cp:revision>
  <dcterms:created xsi:type="dcterms:W3CDTF">2022-10-19T14:38:27Z</dcterms:created>
  <dcterms:modified xsi:type="dcterms:W3CDTF">2023-10-31T08:13:19Z</dcterms:modified>
</cp:coreProperties>
</file>